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5" r:id="rId6"/>
    <p:sldId id="261" r:id="rId7"/>
    <p:sldId id="276" r:id="rId8"/>
    <p:sldId id="277" r:id="rId9"/>
    <p:sldId id="278" r:id="rId10"/>
    <p:sldId id="279" r:id="rId11"/>
    <p:sldId id="265" r:id="rId12"/>
    <p:sldId id="281" r:id="rId13"/>
    <p:sldId id="282" r:id="rId14"/>
    <p:sldId id="283" r:id="rId15"/>
    <p:sldId id="287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32"/>
  </p:normalViewPr>
  <p:slideViewPr>
    <p:cSldViewPr snapToGrid="0">
      <p:cViewPr varScale="1">
        <p:scale>
          <a:sx n="69" d="100"/>
          <a:sy n="69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901ED-F57F-4E49-8DC4-7343E5EF8FC7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616E-44C9-A04E-B545-BC8CB12FF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06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616E-44C9-A04E-B545-BC8CB12FFCC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72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616E-44C9-A04E-B545-BC8CB12FFCC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65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08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56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57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6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93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89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3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8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89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78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6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7E74-C56B-D242-9CD5-2EF8CA01511B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EF114-8875-8047-A95C-719EC01A0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67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1077A4BB-B344-085B-5B92-6753D6016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/>
        </p:blipFill>
        <p:spPr bwMode="auto">
          <a:xfrm>
            <a:off x="7846357" y="-46961"/>
            <a:ext cx="4345643" cy="69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89304CC-0448-702C-7CEF-97CA17870351}"/>
              </a:ext>
            </a:extLst>
          </p:cNvPr>
          <p:cNvSpPr/>
          <p:nvPr/>
        </p:nvSpPr>
        <p:spPr>
          <a:xfrm>
            <a:off x="0" y="0"/>
            <a:ext cx="4345644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042DE88-570D-B363-D50B-9DF1BFE1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845" y="43962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>
                <a:latin typeface="Helvetica" pitchFamily="2" charset="0"/>
              </a:rPr>
              <a:t>RACCONTIAMOLO </a:t>
            </a:r>
            <a:br>
              <a:rPr lang="it-IT" sz="3600" b="1" dirty="0">
                <a:latin typeface="Helvetica" pitchFamily="2" charset="0"/>
              </a:rPr>
            </a:br>
            <a:r>
              <a:rPr lang="it-IT" sz="3600" b="1" dirty="0">
                <a:latin typeface="Helvetica" pitchFamily="2" charset="0"/>
              </a:rPr>
              <a:t>CON UN CORTO</a:t>
            </a:r>
          </a:p>
        </p:txBody>
      </p:sp>
      <p:sp>
        <p:nvSpPr>
          <p:cNvPr id="10" name="Titolo 6">
            <a:extLst>
              <a:ext uri="{FF2B5EF4-FFF2-40B4-BE49-F238E27FC236}">
                <a16:creationId xmlns:a16="http://schemas.microsoft.com/office/drawing/2014/main" id="{FDC9C6EF-808C-4DB3-AF47-A9FE021BC192}"/>
              </a:ext>
            </a:extLst>
          </p:cNvPr>
          <p:cNvSpPr txBox="1">
            <a:spLocks/>
          </p:cNvSpPr>
          <p:nvPr/>
        </p:nvSpPr>
        <p:spPr>
          <a:xfrm>
            <a:off x="241478" y="6011384"/>
            <a:ext cx="9144000" cy="643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400" dirty="0">
                <a:latin typeface="Helvetica" pitchFamily="2" charset="0"/>
              </a:rPr>
              <a:t>AURORA SANNA </a:t>
            </a:r>
          </a:p>
          <a:p>
            <a:pPr algn="l"/>
            <a:r>
              <a:rPr lang="it-IT" sz="1400" dirty="0">
                <a:latin typeface="Helvetica" pitchFamily="2" charset="0"/>
              </a:rPr>
              <a:t>WWW.VIOLETPHAOS.COM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12E1A2-7C80-CBE2-8EAA-0053BC5A15EF}"/>
              </a:ext>
            </a:extLst>
          </p:cNvPr>
          <p:cNvSpPr/>
          <p:nvPr/>
        </p:nvSpPr>
        <p:spPr>
          <a:xfrm>
            <a:off x="9385478" y="1342655"/>
            <a:ext cx="2806522" cy="1268226"/>
          </a:xfrm>
          <a:prstGeom prst="rect">
            <a:avLst/>
          </a:prstGeom>
          <a:solidFill>
            <a:srgbClr val="CFFF1D">
              <a:alpha val="4151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3B41E51-72A9-769D-C272-A7DF99C226DA}"/>
              </a:ext>
            </a:extLst>
          </p:cNvPr>
          <p:cNvCxnSpPr>
            <a:cxnSpLocks/>
          </p:cNvCxnSpPr>
          <p:nvPr/>
        </p:nvCxnSpPr>
        <p:spPr>
          <a:xfrm>
            <a:off x="0" y="1976768"/>
            <a:ext cx="9356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433DF383-65D7-7916-2642-308580C30790}"/>
              </a:ext>
            </a:extLst>
          </p:cNvPr>
          <p:cNvCxnSpPr>
            <a:cxnSpLocks/>
          </p:cNvCxnSpPr>
          <p:nvPr/>
        </p:nvCxnSpPr>
        <p:spPr>
          <a:xfrm flipV="1">
            <a:off x="5337544" y="1935125"/>
            <a:ext cx="6854456" cy="416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C24852-E4F3-3832-EA97-21C8D13CE7F8}"/>
              </a:ext>
            </a:extLst>
          </p:cNvPr>
          <p:cNvSpPr/>
          <p:nvPr/>
        </p:nvSpPr>
        <p:spPr>
          <a:xfrm>
            <a:off x="891822" y="2974614"/>
            <a:ext cx="10385778" cy="908771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DA9B1E-3D4A-DEA0-90D6-64EAD837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4614"/>
            <a:ext cx="12192000" cy="90877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Helvetica" pitchFamily="2" charset="0"/>
              </a:rPr>
              <a:t>La troupe cinematografica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3E3602E7-3286-9D58-CBEE-EAC608005E60}"/>
              </a:ext>
            </a:extLst>
          </p:cNvPr>
          <p:cNvCxnSpPr>
            <a:cxnSpLocks/>
          </p:cNvCxnSpPr>
          <p:nvPr/>
        </p:nvCxnSpPr>
        <p:spPr>
          <a:xfrm flipV="1">
            <a:off x="697811" y="-23548"/>
            <a:ext cx="0" cy="36472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0062D67-EA10-518E-9081-442742C57E5A}"/>
              </a:ext>
            </a:extLst>
          </p:cNvPr>
          <p:cNvCxnSpPr>
            <a:cxnSpLocks/>
          </p:cNvCxnSpPr>
          <p:nvPr/>
        </p:nvCxnSpPr>
        <p:spPr>
          <a:xfrm flipV="1">
            <a:off x="11437744" y="3172178"/>
            <a:ext cx="0" cy="3685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1BFE42C-1A36-733F-F2F3-FCC440E88C04}"/>
              </a:ext>
            </a:extLst>
          </p:cNvPr>
          <p:cNvSpPr/>
          <p:nvPr/>
        </p:nvSpPr>
        <p:spPr>
          <a:xfrm>
            <a:off x="6871014" y="3169666"/>
            <a:ext cx="5090807" cy="3088532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1434521-DEF5-4088-59B5-B6E29E10A43F}"/>
              </a:ext>
            </a:extLst>
          </p:cNvPr>
          <p:cNvSpPr/>
          <p:nvPr/>
        </p:nvSpPr>
        <p:spPr>
          <a:xfrm>
            <a:off x="0" y="0"/>
            <a:ext cx="1956748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E1E7F9-5EAA-0DC8-D6AD-3FCA04E2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2" y="1122218"/>
            <a:ext cx="10008358" cy="5145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Helvetica Light" panose="020B0403020202020204" pitchFamily="34" charset="0"/>
              </a:rPr>
              <a:t>Lo sceneggiatore (posso anche lavorare in gruppo) è chi scrive la sceneggiatura, ovvero la storia da rappresentare tramite il video</a:t>
            </a: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Helvetica Light" panose="020B0403020202020204" pitchFamily="34" charset="0"/>
              </a:rPr>
              <a:t>Fasi di lavoro: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TROVARE UN TEMA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RIFLETTERE SUL TEMA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SCRIVERE LA SINOSSI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SCRIVERE LA SCENEGGIATURA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10174A-8D18-DA99-3D77-435F367D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7" y="365125"/>
            <a:ext cx="1956748" cy="6492875"/>
          </a:xfrm>
        </p:spPr>
        <p:txBody>
          <a:bodyPr vert="vert">
            <a:normAutofit/>
          </a:bodyPr>
          <a:lstStyle/>
          <a:p>
            <a:r>
              <a:rPr lang="it-IT" sz="5400" dirty="0">
                <a:latin typeface="Helvetica Light" panose="020B0403020202020204" pitchFamily="34" charset="0"/>
              </a:rPr>
              <a:t>REPARTO</a:t>
            </a:r>
            <a:br>
              <a:rPr lang="it-IT" sz="5400" b="1" dirty="0">
                <a:latin typeface="Helvetica" pitchFamily="2" charset="0"/>
              </a:rPr>
            </a:br>
            <a:r>
              <a:rPr lang="it-IT" sz="5400" b="1" dirty="0">
                <a:latin typeface="Helvetica" pitchFamily="2" charset="0"/>
              </a:rPr>
              <a:t>SCENEGGIATURA</a:t>
            </a:r>
          </a:p>
        </p:txBody>
      </p:sp>
      <p:pic>
        <p:nvPicPr>
          <p:cNvPr id="13314" name="Picture 2" descr="How to Become a Screenwriter | Project Casting">
            <a:extLst>
              <a:ext uri="{FF2B5EF4-FFF2-40B4-BE49-F238E27FC236}">
                <a16:creationId xmlns:a16="http://schemas.microsoft.com/office/drawing/2014/main" id="{37D2A753-9A6C-D012-DBA5-704D8726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71" y="2795090"/>
            <a:ext cx="5019472" cy="33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1BFE42C-1A36-733F-F2F3-FCC440E88C04}"/>
              </a:ext>
            </a:extLst>
          </p:cNvPr>
          <p:cNvSpPr/>
          <p:nvPr/>
        </p:nvSpPr>
        <p:spPr>
          <a:xfrm>
            <a:off x="7003473" y="307070"/>
            <a:ext cx="5188527" cy="6243862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1434521-DEF5-4088-59B5-B6E29E10A43F}"/>
              </a:ext>
            </a:extLst>
          </p:cNvPr>
          <p:cNvSpPr/>
          <p:nvPr/>
        </p:nvSpPr>
        <p:spPr>
          <a:xfrm>
            <a:off x="0" y="0"/>
            <a:ext cx="1956748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10174A-8D18-DA99-3D77-435F367D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7" y="365125"/>
            <a:ext cx="1956748" cy="6492875"/>
          </a:xfrm>
        </p:spPr>
        <p:txBody>
          <a:bodyPr vert="vert">
            <a:normAutofit/>
          </a:bodyPr>
          <a:lstStyle/>
          <a:p>
            <a:r>
              <a:rPr lang="it-IT" sz="5400" b="1" dirty="0">
                <a:latin typeface="Helvetica" pitchFamily="2" charset="0"/>
              </a:rPr>
              <a:t>ATTORI</a:t>
            </a:r>
            <a:br>
              <a:rPr lang="it-IT" sz="5400" b="1" dirty="0">
                <a:latin typeface="Helvetica" pitchFamily="2" charset="0"/>
              </a:rPr>
            </a:br>
            <a:r>
              <a:rPr lang="it-IT" sz="5400" dirty="0">
                <a:latin typeface="Helvetica" pitchFamily="2" charset="0"/>
              </a:rPr>
              <a:t>E COMPARSE</a:t>
            </a:r>
          </a:p>
        </p:txBody>
      </p:sp>
      <p:pic>
        <p:nvPicPr>
          <p:cNvPr id="16388" name="Picture 4" descr="Multicultural Actors And Actresses Rehearsing On Stage Free Stock Photo and  Image">
            <a:extLst>
              <a:ext uri="{FF2B5EF4-FFF2-40B4-BE49-F238E27FC236}">
                <a16:creationId xmlns:a16="http://schemas.microsoft.com/office/drawing/2014/main" id="{F4009653-FADC-179F-9C67-0D31E3BF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11" y="307069"/>
            <a:ext cx="7790333" cy="51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6D78477-96D5-D757-4F59-0BA30C5514C1}"/>
              </a:ext>
            </a:extLst>
          </p:cNvPr>
          <p:cNvSpPr txBox="1">
            <a:spLocks/>
          </p:cNvSpPr>
          <p:nvPr/>
        </p:nvSpPr>
        <p:spPr>
          <a:xfrm>
            <a:off x="2183642" y="5586664"/>
            <a:ext cx="10008358" cy="797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b="1" i="1" dirty="0">
                <a:latin typeface="HELVETICA LIGHT" panose="020B0403020202020204" pitchFamily="34" charset="0"/>
              </a:rPr>
              <a:t>«L’attore è un bugiardo al quale si richiede la massima sincerità»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>
                <a:latin typeface="Helvetica Light" panose="020B0403020202020204" pitchFamily="34" charset="0"/>
              </a:rPr>
              <a:t>- Vittorio Gassman -</a:t>
            </a:r>
          </a:p>
        </p:txBody>
      </p:sp>
    </p:spTree>
    <p:extLst>
      <p:ext uri="{BB962C8B-B14F-4D97-AF65-F5344CB8AC3E}">
        <p14:creationId xmlns:p14="http://schemas.microsoft.com/office/powerpoint/2010/main" val="28981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1434521-DEF5-4088-59B5-B6E29E10A43F}"/>
              </a:ext>
            </a:extLst>
          </p:cNvPr>
          <p:cNvSpPr/>
          <p:nvPr/>
        </p:nvSpPr>
        <p:spPr>
          <a:xfrm>
            <a:off x="0" y="0"/>
            <a:ext cx="1956748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E1E7F9-5EAA-0DC8-D6AD-3FCA04E2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131" y="3728100"/>
            <a:ext cx="10008360" cy="2830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Helvetica Light" panose="020B0403020202020204" pitchFamily="34" charset="0"/>
              </a:rPr>
              <a:t>Fasi di lavoro: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FARE LO SPOGLIO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TROVARE OGGETTI E COSTUMI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TROVARE LE LOCATION (e fotografarle)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ORGANIZZARE LE GIORNATE DI LAVORO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CONTROLLARE CHE TUTTI I REPARTI STIANO LAVORANDO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MANTENERE ORDINE SUL SET E RISOLVERE EVENTUALI PROBLEMI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10174A-8D18-DA99-3D77-435F367D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7" y="365125"/>
            <a:ext cx="1956748" cy="6492875"/>
          </a:xfrm>
        </p:spPr>
        <p:txBody>
          <a:bodyPr vert="vert">
            <a:normAutofit/>
          </a:bodyPr>
          <a:lstStyle/>
          <a:p>
            <a:r>
              <a:rPr lang="it-IT" sz="5400" dirty="0">
                <a:latin typeface="Helvetica Light" panose="020B0403020202020204" pitchFamily="34" charset="0"/>
              </a:rPr>
              <a:t>REPARTO</a:t>
            </a:r>
            <a:br>
              <a:rPr lang="it-IT" sz="5400" b="1" dirty="0">
                <a:latin typeface="Helvetica" pitchFamily="2" charset="0"/>
              </a:rPr>
            </a:br>
            <a:r>
              <a:rPr lang="it-IT" sz="5400" b="1" dirty="0">
                <a:latin typeface="Helvetica" pitchFamily="2" charset="0"/>
              </a:rPr>
              <a:t>PRODUZIONE</a:t>
            </a:r>
          </a:p>
        </p:txBody>
      </p:sp>
      <p:pic>
        <p:nvPicPr>
          <p:cNvPr id="18434" name="Picture 2" descr="Studios New York | A directory of film, broadcast, TV and video facilities  for hire in New York | The Studio Map">
            <a:extLst>
              <a:ext uri="{FF2B5EF4-FFF2-40B4-BE49-F238E27FC236}">
                <a16:creationId xmlns:a16="http://schemas.microsoft.com/office/drawing/2014/main" id="{E586701F-257B-8A7A-6594-411198824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1" b="12211"/>
          <a:stretch/>
        </p:blipFill>
        <p:spPr bwMode="auto">
          <a:xfrm>
            <a:off x="1956748" y="1"/>
            <a:ext cx="102352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6511676-8F23-4390-6275-C25F0043C7A3}"/>
              </a:ext>
            </a:extLst>
          </p:cNvPr>
          <p:cNvSpPr/>
          <p:nvPr/>
        </p:nvSpPr>
        <p:spPr>
          <a:xfrm>
            <a:off x="2183640" y="2057400"/>
            <a:ext cx="9634288" cy="1371600"/>
          </a:xfrm>
          <a:prstGeom prst="rect">
            <a:avLst/>
          </a:prstGeom>
          <a:solidFill>
            <a:srgbClr val="CFFF1D">
              <a:alpha val="718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B501812-8B49-5F9E-0FF4-E1F8BDA157ED}"/>
              </a:ext>
            </a:extLst>
          </p:cNvPr>
          <p:cNvSpPr txBox="1">
            <a:spLocks/>
          </p:cNvSpPr>
          <p:nvPr/>
        </p:nvSpPr>
        <p:spPr>
          <a:xfrm>
            <a:off x="2183640" y="2266445"/>
            <a:ext cx="9474960" cy="95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>
                <a:latin typeface="Helvetica Light" panose="020B0403020202020204" pitchFamily="34" charset="0"/>
              </a:rPr>
              <a:t>Il reparto di Produzione si occupa di organizzare la giornata di lavoro e coordinare tutti gli atri reparti. Svolge un ruolo importantissimo perché ha la responsabilità che sia tutto in ordine sul set. </a:t>
            </a:r>
          </a:p>
        </p:txBody>
      </p:sp>
    </p:spTree>
    <p:extLst>
      <p:ext uri="{BB962C8B-B14F-4D97-AF65-F5344CB8AC3E}">
        <p14:creationId xmlns:p14="http://schemas.microsoft.com/office/powerpoint/2010/main" val="37035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ero_image_DFE_SKILLS_TIMES_NATIVE_2 - The Times &amp; The Sunday Times">
            <a:extLst>
              <a:ext uri="{FF2B5EF4-FFF2-40B4-BE49-F238E27FC236}">
                <a16:creationId xmlns:a16="http://schemas.microsoft.com/office/drawing/2014/main" id="{CABA1B19-8CC3-8EFD-D0FB-522DD79E3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7"/>
          <a:stretch/>
        </p:blipFill>
        <p:spPr bwMode="auto">
          <a:xfrm>
            <a:off x="3830121" y="365125"/>
            <a:ext cx="60960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1BFE42C-1A36-733F-F2F3-FCC440E88C04}"/>
              </a:ext>
            </a:extLst>
          </p:cNvPr>
          <p:cNvSpPr/>
          <p:nvPr/>
        </p:nvSpPr>
        <p:spPr>
          <a:xfrm>
            <a:off x="2265879" y="3771900"/>
            <a:ext cx="9183171" cy="2720975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1434521-DEF5-4088-59B5-B6E29E10A43F}"/>
              </a:ext>
            </a:extLst>
          </p:cNvPr>
          <p:cNvSpPr/>
          <p:nvPr/>
        </p:nvSpPr>
        <p:spPr>
          <a:xfrm>
            <a:off x="0" y="0"/>
            <a:ext cx="1956748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E1E7F9-5EAA-0DC8-D6AD-3FCA04E2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879" y="3143690"/>
            <a:ext cx="9183171" cy="334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Helvetica Light" panose="020B0403020202020204" pitchFamily="34" charset="0"/>
              </a:rPr>
              <a:t>Il regista da’ il punto di vista alla storia e coordina i reparti a livello artistico</a:t>
            </a:r>
          </a:p>
          <a:p>
            <a:pPr marL="0" indent="0">
              <a:buNone/>
            </a:pPr>
            <a:endParaRPr lang="it-IT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Helvetica Light" panose="020B0403020202020204" pitchFamily="34" charset="0"/>
              </a:rPr>
              <a:t>Fasi di lavoro: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DECIDE LE INQUADRATURE (STORYBOARD)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SCEGLIE GLI ATTORI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FA LE PROVE CON GLI ATTORI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COORDINA I REPARTI DAL PUNTO DI VISTA ARTISTICO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RISPONDE ALLE DOMANDE DEI REPARTI PRENDENDO DELLE DECISIONI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10174A-8D18-DA99-3D77-435F367D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7" y="365125"/>
            <a:ext cx="1956748" cy="6492875"/>
          </a:xfrm>
        </p:spPr>
        <p:txBody>
          <a:bodyPr vert="vert">
            <a:normAutofit/>
          </a:bodyPr>
          <a:lstStyle/>
          <a:p>
            <a:r>
              <a:rPr lang="it-IT" sz="5400" dirty="0">
                <a:latin typeface="Helvetica Light" panose="020B0403020202020204" pitchFamily="34" charset="0"/>
              </a:rPr>
              <a:t>REPARTO </a:t>
            </a:r>
            <a:r>
              <a:rPr lang="it-IT" sz="5400" b="1" dirty="0">
                <a:latin typeface="Helvetica" pitchFamily="2" charset="0"/>
              </a:rPr>
              <a:t>REGIA</a:t>
            </a:r>
          </a:p>
        </p:txBody>
      </p:sp>
    </p:spTree>
    <p:extLst>
      <p:ext uri="{BB962C8B-B14F-4D97-AF65-F5344CB8AC3E}">
        <p14:creationId xmlns:p14="http://schemas.microsoft.com/office/powerpoint/2010/main" val="3154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ow to Plot a Film Script | FreelanceWriting">
            <a:extLst>
              <a:ext uri="{FF2B5EF4-FFF2-40B4-BE49-F238E27FC236}">
                <a16:creationId xmlns:a16="http://schemas.microsoft.com/office/drawing/2014/main" id="{F0720F81-37EF-80DA-85FC-98F8FADA8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9" t="16272" r="44551"/>
          <a:stretch/>
        </p:blipFill>
        <p:spPr bwMode="auto">
          <a:xfrm>
            <a:off x="7686181" y="1"/>
            <a:ext cx="45175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89304CC-0448-702C-7CEF-97CA17870351}"/>
              </a:ext>
            </a:extLst>
          </p:cNvPr>
          <p:cNvSpPr/>
          <p:nvPr/>
        </p:nvSpPr>
        <p:spPr>
          <a:xfrm>
            <a:off x="0" y="0"/>
            <a:ext cx="4345644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042DE88-570D-B363-D50B-9DF1BFE1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665" y="487891"/>
            <a:ext cx="6449344" cy="643861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>
                <a:latin typeface="Helvetica" pitchFamily="2" charset="0"/>
              </a:rPr>
              <a:t>LE INQUADRATURE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12E1A2-7C80-CBE2-8EAA-0053BC5A15EF}"/>
              </a:ext>
            </a:extLst>
          </p:cNvPr>
          <p:cNvSpPr/>
          <p:nvPr/>
        </p:nvSpPr>
        <p:spPr>
          <a:xfrm>
            <a:off x="9332975" y="1518426"/>
            <a:ext cx="2806522" cy="4851684"/>
          </a:xfrm>
          <a:prstGeom prst="rect">
            <a:avLst/>
          </a:prstGeom>
          <a:solidFill>
            <a:srgbClr val="CFFF1D">
              <a:alpha val="4151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3B41E51-72A9-769D-C272-A7DF99C226DA}"/>
              </a:ext>
            </a:extLst>
          </p:cNvPr>
          <p:cNvCxnSpPr>
            <a:cxnSpLocks/>
          </p:cNvCxnSpPr>
          <p:nvPr/>
        </p:nvCxnSpPr>
        <p:spPr>
          <a:xfrm>
            <a:off x="0" y="809821"/>
            <a:ext cx="9356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433DF383-65D7-7916-2642-308580C30790}"/>
              </a:ext>
            </a:extLst>
          </p:cNvPr>
          <p:cNvCxnSpPr>
            <a:cxnSpLocks/>
          </p:cNvCxnSpPr>
          <p:nvPr/>
        </p:nvCxnSpPr>
        <p:spPr>
          <a:xfrm>
            <a:off x="5524500" y="787921"/>
            <a:ext cx="66924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65E0D-6559-FBAA-5430-BA229F3E091C}"/>
              </a:ext>
            </a:extLst>
          </p:cNvPr>
          <p:cNvSpPr txBox="1"/>
          <p:nvPr/>
        </p:nvSpPr>
        <p:spPr>
          <a:xfrm>
            <a:off x="467832" y="1615853"/>
            <a:ext cx="56255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L’Inquadratura è ciò che decidiamo di riprendere. Il regista decide dove posizionare la camera e che tipo di inquadratura fare, in base a ciò che si vuole raccontare.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Tipi di inquadrature: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DETTAGLIO</a:t>
            </a:r>
            <a:r>
              <a:rPr lang="it-IT" dirty="0">
                <a:sym typeface="Wingdings" pitchFamily="2" charset="2"/>
              </a:rPr>
              <a:t> (un oggetto o una parte del corpo)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itchFamily="2" charset="2"/>
              </a:rPr>
              <a:t>PRIMISSIMO PIANO </a:t>
            </a:r>
            <a:r>
              <a:rPr lang="it-IT" dirty="0">
                <a:sym typeface="Wingdings" pitchFamily="2" charset="2"/>
              </a:rPr>
              <a:t>(il viso)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itchFamily="2" charset="2"/>
              </a:rPr>
              <a:t>PRIMO PIANO </a:t>
            </a:r>
            <a:r>
              <a:rPr lang="it-IT" dirty="0">
                <a:sym typeface="Wingdings" pitchFamily="2" charset="2"/>
              </a:rPr>
              <a:t>(dalle spalle fino a poco sopra la testa)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itchFamily="2" charset="2"/>
              </a:rPr>
              <a:t>MEZZO PRIMO PIANO </a:t>
            </a:r>
            <a:r>
              <a:rPr lang="it-IT" dirty="0">
                <a:sym typeface="Wingdings" pitchFamily="2" charset="2"/>
              </a:rPr>
              <a:t>(dalla cintura in </a:t>
            </a:r>
            <a:r>
              <a:rPr lang="it-IT" dirty="0" err="1">
                <a:sym typeface="Wingdings" pitchFamily="2" charset="2"/>
              </a:rPr>
              <a:t>sù</a:t>
            </a:r>
            <a:r>
              <a:rPr lang="it-IT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itchFamily="2" charset="2"/>
              </a:rPr>
              <a:t>PIANO AMERICANO </a:t>
            </a:r>
            <a:r>
              <a:rPr lang="it-IT" dirty="0">
                <a:sym typeface="Wingdings" pitchFamily="2" charset="2"/>
              </a:rPr>
              <a:t>(dalle ginocchia in </a:t>
            </a:r>
            <a:r>
              <a:rPr lang="it-IT" dirty="0" err="1">
                <a:sym typeface="Wingdings" pitchFamily="2" charset="2"/>
              </a:rPr>
              <a:t>sù</a:t>
            </a:r>
            <a:r>
              <a:rPr lang="it-IT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itchFamily="2" charset="2"/>
              </a:rPr>
              <a:t>FIGURA INTERA </a:t>
            </a:r>
            <a:r>
              <a:rPr lang="it-IT" dirty="0">
                <a:sym typeface="Wingdings" pitchFamily="2" charset="2"/>
              </a:rPr>
              <a:t>(dalla testa ai piedi)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itchFamily="2" charset="2"/>
              </a:rPr>
              <a:t>CAMPO MEDIO E CAMPO LUNGO </a:t>
            </a:r>
            <a:r>
              <a:rPr lang="it-IT" dirty="0">
                <a:sym typeface="Wingdings" pitchFamily="2" charset="2"/>
              </a:rPr>
              <a:t>(si prende anche l’ambiente e si da’ meno spazio al personaggio)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ym typeface="Wingdings" pitchFamily="2" charset="2"/>
            </a:endParaRPr>
          </a:p>
          <a:p>
            <a:r>
              <a:rPr lang="it-IT" dirty="0">
                <a:sym typeface="Wingdings" pitchFamily="2" charset="2"/>
              </a:rPr>
              <a:t>ATTENZIONE: è importante che le inquadrature siano studiate in maniera conseguenziale</a:t>
            </a:r>
            <a:endParaRPr lang="it-IT" dirty="0"/>
          </a:p>
        </p:txBody>
      </p:sp>
      <p:pic>
        <p:nvPicPr>
          <p:cNvPr id="22530" name="Picture 2" descr="Cinema Rental - Lezione di inquadrature, fatta da un... | Story board,  Grafici, Cinema">
            <a:extLst>
              <a:ext uri="{FF2B5EF4-FFF2-40B4-BE49-F238E27FC236}">
                <a16:creationId xmlns:a16="http://schemas.microsoft.com/office/drawing/2014/main" id="{C439737A-4157-9228-2A9F-79CF15579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5821" b="41215"/>
          <a:stretch/>
        </p:blipFill>
        <p:spPr bwMode="auto">
          <a:xfrm>
            <a:off x="6093346" y="1518425"/>
            <a:ext cx="4850468" cy="48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at Filmmaking Equipment Do I Need to be a Film Director? Our Easy Guide  to Equipment | 10 Essential Pieces of Filmmaking Equipment">
            <a:extLst>
              <a:ext uri="{FF2B5EF4-FFF2-40B4-BE49-F238E27FC236}">
                <a16:creationId xmlns:a16="http://schemas.microsoft.com/office/drawing/2014/main" id="{051A23C9-14BE-0A5C-ACD1-C527EC474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b="14825"/>
          <a:stretch/>
        </p:blipFill>
        <p:spPr bwMode="auto">
          <a:xfrm>
            <a:off x="3002229" y="1"/>
            <a:ext cx="843787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E4D7D53-FF29-E1BC-D96D-94AE1697AC50}"/>
              </a:ext>
            </a:extLst>
          </p:cNvPr>
          <p:cNvSpPr/>
          <p:nvPr/>
        </p:nvSpPr>
        <p:spPr>
          <a:xfrm>
            <a:off x="3002228" y="1791029"/>
            <a:ext cx="9189771" cy="2304721"/>
          </a:xfrm>
          <a:prstGeom prst="rect">
            <a:avLst/>
          </a:prstGeom>
          <a:solidFill>
            <a:srgbClr val="CFFF1D">
              <a:alpha val="4151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1434521-DEF5-4088-59B5-B6E29E10A43F}"/>
              </a:ext>
            </a:extLst>
          </p:cNvPr>
          <p:cNvSpPr/>
          <p:nvPr/>
        </p:nvSpPr>
        <p:spPr>
          <a:xfrm>
            <a:off x="0" y="0"/>
            <a:ext cx="1956748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E1E7F9-5EAA-0DC8-D6AD-3FCA04E2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184" y="4316413"/>
            <a:ext cx="10008358" cy="2396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Helvetica Light" panose="020B0403020202020204" pitchFamily="34" charset="0"/>
              </a:rPr>
              <a:t>Il reparto </a:t>
            </a:r>
            <a:r>
              <a:rPr lang="it-IT" sz="2000" b="1" dirty="0">
                <a:latin typeface="Helvetica Light" panose="020B0403020202020204" pitchFamily="34" charset="0"/>
              </a:rPr>
              <a:t>Macchina da Presa </a:t>
            </a:r>
            <a:r>
              <a:rPr lang="it-IT" sz="2000" dirty="0">
                <a:latin typeface="Helvetica Light" panose="020B0403020202020204" pitchFamily="34" charset="0"/>
              </a:rPr>
              <a:t>è formato da diverse figure, in maniera generica possiamo riconoscere i ruoli più importanti:</a:t>
            </a:r>
          </a:p>
          <a:p>
            <a:r>
              <a:rPr lang="it-IT" sz="2000" b="1" dirty="0">
                <a:latin typeface="Helvetica" pitchFamily="2" charset="0"/>
              </a:rPr>
              <a:t>DIRETTORE DELLA FOTOGRAFIA </a:t>
            </a:r>
          </a:p>
          <a:p>
            <a:r>
              <a:rPr lang="it-IT" sz="2000" b="1" dirty="0">
                <a:latin typeface="Helvetica" pitchFamily="2" charset="0"/>
              </a:rPr>
              <a:t>OPERATORE DI MACCHINA</a:t>
            </a:r>
          </a:p>
          <a:p>
            <a:r>
              <a:rPr lang="it-IT" sz="2000" b="1" dirty="0">
                <a:latin typeface="Helvetica" pitchFamily="2" charset="0"/>
              </a:rPr>
              <a:t>ASSISTENTE OPERATORE DI MACCHINA</a:t>
            </a:r>
          </a:p>
          <a:p>
            <a:r>
              <a:rPr lang="it-IT" sz="2000" b="1" dirty="0">
                <a:latin typeface="Helvetica" pitchFamily="2" charset="0"/>
              </a:rPr>
              <a:t>MANOVALI </a:t>
            </a:r>
            <a:r>
              <a:rPr lang="it-IT" sz="2000" b="1" dirty="0">
                <a:latin typeface="Helvetica Light" panose="020B0403020202020204" pitchFamily="34" charset="0"/>
              </a:rPr>
              <a:t>(Elettricista, Macchinista, </a:t>
            </a:r>
            <a:r>
              <a:rPr lang="it-IT" sz="2000" b="1" dirty="0" err="1">
                <a:latin typeface="Helvetica Light" panose="020B0403020202020204" pitchFamily="34" charset="0"/>
              </a:rPr>
              <a:t>Ciackista</a:t>
            </a:r>
            <a:r>
              <a:rPr lang="it-IT" sz="2000" b="1" dirty="0">
                <a:latin typeface="Helvetica Light" panose="020B0403020202020204" pitchFamily="34" charset="0"/>
              </a:rPr>
              <a:t>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10174A-8D18-DA99-3D77-435F367D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7" y="365125"/>
            <a:ext cx="1956748" cy="6492875"/>
          </a:xfrm>
        </p:spPr>
        <p:txBody>
          <a:bodyPr vert="vert">
            <a:noAutofit/>
          </a:bodyPr>
          <a:lstStyle/>
          <a:p>
            <a:r>
              <a:rPr lang="it-IT" sz="4600" dirty="0">
                <a:latin typeface="Helvetica Light" panose="020B0403020202020204" pitchFamily="34" charset="0"/>
              </a:rPr>
              <a:t>REPARTO</a:t>
            </a:r>
            <a:br>
              <a:rPr lang="it-IT" sz="4600" b="1" dirty="0">
                <a:latin typeface="Helvetica" pitchFamily="2" charset="0"/>
              </a:rPr>
            </a:br>
            <a:r>
              <a:rPr lang="it-IT" sz="4600" b="1" dirty="0">
                <a:latin typeface="Helvetica" pitchFamily="2" charset="0"/>
              </a:rPr>
              <a:t>MACCHINA DA PRESA</a:t>
            </a:r>
          </a:p>
        </p:txBody>
      </p:sp>
    </p:spTree>
    <p:extLst>
      <p:ext uri="{BB962C8B-B14F-4D97-AF65-F5344CB8AC3E}">
        <p14:creationId xmlns:p14="http://schemas.microsoft.com/office/powerpoint/2010/main" val="13266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1BFE42C-1A36-733F-F2F3-FCC440E88C04}"/>
              </a:ext>
            </a:extLst>
          </p:cNvPr>
          <p:cNvSpPr/>
          <p:nvPr/>
        </p:nvSpPr>
        <p:spPr>
          <a:xfrm>
            <a:off x="3718381" y="584865"/>
            <a:ext cx="7049703" cy="3670324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1434521-DEF5-4088-59B5-B6E29E10A43F}"/>
              </a:ext>
            </a:extLst>
          </p:cNvPr>
          <p:cNvSpPr/>
          <p:nvPr/>
        </p:nvSpPr>
        <p:spPr>
          <a:xfrm>
            <a:off x="0" y="0"/>
            <a:ext cx="1956748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E1E7F9-5EAA-0DC8-D6AD-3FCA04E2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684" y="4529274"/>
            <a:ext cx="9526137" cy="2117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HELVETICA LIGHT" panose="020B0403020202020204" pitchFamily="34" charset="0"/>
              </a:rPr>
              <a:t>Il Reparto Audio è composto da due figure: 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Il FONICO che registra l’audio con il Registratore</a:t>
            </a:r>
          </a:p>
          <a:p>
            <a:r>
              <a:rPr lang="it-IT" sz="2000" b="1" dirty="0">
                <a:latin typeface="HELVETICA LIGHT" panose="020B0403020202020204" pitchFamily="34" charset="0"/>
              </a:rPr>
              <a:t>Il MICROFONISTA che tiene il Microfono con l’asta Boom e lo direziona verso la bocca del soggetto che parla. Inoltre, utilizza dei radiomicrofoni a distanza con delle capsule sugli attori stessi.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10174A-8D18-DA99-3D77-435F367D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7" y="365125"/>
            <a:ext cx="1956748" cy="6492875"/>
          </a:xfrm>
        </p:spPr>
        <p:txBody>
          <a:bodyPr vert="vert">
            <a:normAutofit/>
          </a:bodyPr>
          <a:lstStyle/>
          <a:p>
            <a:r>
              <a:rPr lang="it-IT" sz="5400" dirty="0">
                <a:latin typeface="Helvetica Light" panose="020B0403020202020204" pitchFamily="34" charset="0"/>
              </a:rPr>
              <a:t>REPARTO</a:t>
            </a:r>
            <a:r>
              <a:rPr lang="it-IT" sz="5400" b="1" dirty="0">
                <a:latin typeface="Helvetica" pitchFamily="2" charset="0"/>
              </a:rPr>
              <a:t> SUONO</a:t>
            </a:r>
          </a:p>
        </p:txBody>
      </p:sp>
      <p:pic>
        <p:nvPicPr>
          <p:cNvPr id="24578" name="Picture 2" descr="Film and Video Production (Master's programme) - NTNU">
            <a:extLst>
              <a:ext uri="{FF2B5EF4-FFF2-40B4-BE49-F238E27FC236}">
                <a16:creationId xmlns:a16="http://schemas.microsoft.com/office/drawing/2014/main" id="{C58AC88F-BC54-1913-8892-DBF9DE45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16" y="310780"/>
            <a:ext cx="7329196" cy="36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1BFE42C-1A36-733F-F2F3-FCC440E88C04}"/>
              </a:ext>
            </a:extLst>
          </p:cNvPr>
          <p:cNvSpPr/>
          <p:nvPr/>
        </p:nvSpPr>
        <p:spPr>
          <a:xfrm>
            <a:off x="5592390" y="696036"/>
            <a:ext cx="143935" cy="581747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1434521-DEF5-4088-59B5-B6E29E10A43F}"/>
              </a:ext>
            </a:extLst>
          </p:cNvPr>
          <p:cNvSpPr/>
          <p:nvPr/>
        </p:nvSpPr>
        <p:spPr>
          <a:xfrm>
            <a:off x="0" y="0"/>
            <a:ext cx="1956748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E1E7F9-5EAA-0DC8-D6AD-3FCA04E2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2" y="696036"/>
            <a:ext cx="3246965" cy="58174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500" b="1" dirty="0">
                <a:latin typeface="Helvetica" pitchFamily="2" charset="0"/>
              </a:rPr>
              <a:t>SCENOGRAFIA</a:t>
            </a:r>
          </a:p>
          <a:p>
            <a:pPr marL="0" indent="0"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it-IT" sz="2000" b="1" dirty="0">
                <a:latin typeface="HELVETICA LIGHT" panose="020B0403020202020204" pitchFamily="34" charset="0"/>
              </a:rPr>
              <a:t>Si occupa di curare le location in base alla sceneggiatura.</a:t>
            </a:r>
          </a:p>
          <a:p>
            <a:pPr marL="0" indent="0"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it-IT" sz="2000" b="1" dirty="0">
                <a:latin typeface="HELVETICA LIGHT" panose="020B0403020202020204" pitchFamily="34" charset="0"/>
              </a:rPr>
              <a:t>Fasi di lavoro: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Leggere lo spoglio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Con il reparto Produzione e Regia fare le opportune modifiche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Procurare eventuali oggetti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Preparare le location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Eventualmente ad ogni ripetizione del take sistemare la scena</a:t>
            </a:r>
          </a:p>
          <a:p>
            <a:pPr marL="0" indent="0"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endParaRPr lang="it-IT" sz="2000" b="1" dirty="0">
              <a:latin typeface="HELVETICA LIGHT" panose="020B0403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10174A-8D18-DA99-3D77-435F367D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7" y="365125"/>
            <a:ext cx="1956748" cy="6492875"/>
          </a:xfrm>
        </p:spPr>
        <p:txBody>
          <a:bodyPr vert="vert">
            <a:normAutofit/>
          </a:bodyPr>
          <a:lstStyle/>
          <a:p>
            <a:r>
              <a:rPr lang="it-IT" sz="5400" b="1" dirty="0">
                <a:latin typeface="Helvetica" pitchFamily="2" charset="0"/>
              </a:rPr>
              <a:t>ALTRI REPARTI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3A796BF-784B-3B47-EC93-5D9FA7984746}"/>
              </a:ext>
            </a:extLst>
          </p:cNvPr>
          <p:cNvSpPr txBox="1">
            <a:spLocks/>
          </p:cNvSpPr>
          <p:nvPr/>
        </p:nvSpPr>
        <p:spPr>
          <a:xfrm>
            <a:off x="5898108" y="711959"/>
            <a:ext cx="2863755" cy="581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500" b="1" dirty="0">
                <a:latin typeface="Helvetica" pitchFamily="2" charset="0"/>
              </a:rPr>
              <a:t>MAKE-UP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latin typeface="HELVETICA LIGHT" panose="020B0403020202020204" pitchFamily="34" charset="0"/>
              </a:rPr>
              <a:t>Si occupa di truccare attori e comparse.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latin typeface="HELVETICA LIGHT" panose="020B0403020202020204" pitchFamily="34" charset="0"/>
              </a:rPr>
              <a:t>Fasi di lavoro: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Discutere con il Regista su come truccare gli attori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Procurare eventuali trucchi o materiali necessari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Truccare gli attori sul set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B95CF1F-32E7-5793-D390-21329737DE8E}"/>
              </a:ext>
            </a:extLst>
          </p:cNvPr>
          <p:cNvSpPr/>
          <p:nvPr/>
        </p:nvSpPr>
        <p:spPr>
          <a:xfrm>
            <a:off x="8689895" y="711959"/>
            <a:ext cx="143935" cy="581747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DBBF180-1F93-9A43-3908-3041CAA4AF8A}"/>
              </a:ext>
            </a:extLst>
          </p:cNvPr>
          <p:cNvSpPr txBox="1">
            <a:spLocks/>
          </p:cNvSpPr>
          <p:nvPr/>
        </p:nvSpPr>
        <p:spPr>
          <a:xfrm>
            <a:off x="8923646" y="711959"/>
            <a:ext cx="2990850" cy="581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500" b="1" dirty="0">
                <a:latin typeface="Helvetica" pitchFamily="2" charset="0"/>
              </a:rPr>
              <a:t>COSTUMI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latin typeface="HELVETICA LIGHT" panose="020B0403020202020204" pitchFamily="34" charset="0"/>
              </a:rPr>
              <a:t>Si occupa dei vestiti degli attori.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latin typeface="HELVETICA LIGHT" panose="020B0403020202020204" pitchFamily="34" charset="0"/>
              </a:rPr>
              <a:t>Fasi di lavoro: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Discutere con il Regista su come vestire gli attori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Scegliere una palette colori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Preparare delle bozze dei vestiti</a:t>
            </a:r>
          </a:p>
          <a:p>
            <a:pPr>
              <a:buFontTx/>
              <a:buChar char="-"/>
            </a:pPr>
            <a:r>
              <a:rPr lang="it-IT" sz="2000" b="1" dirty="0">
                <a:latin typeface="HELVETICA LIGHT" panose="020B0403020202020204" pitchFamily="34" charset="0"/>
              </a:rPr>
              <a:t>Occuparsi che ognuno porti i vestiti </a:t>
            </a:r>
            <a:r>
              <a:rPr lang="it-IT" sz="2000" b="1">
                <a:latin typeface="HELVETICA LIGHT" panose="020B0403020202020204" pitchFamily="34" charset="0"/>
              </a:rPr>
              <a:t>che servono sul set</a:t>
            </a: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67EFD11-71D1-C5D1-C804-31E525A45515}"/>
              </a:ext>
            </a:extLst>
          </p:cNvPr>
          <p:cNvSpPr/>
          <p:nvPr/>
        </p:nvSpPr>
        <p:spPr>
          <a:xfrm>
            <a:off x="0" y="5497283"/>
            <a:ext cx="6792431" cy="101242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558B6F2-A99D-1DB5-568F-B551EC9F76E8}"/>
              </a:ext>
            </a:extLst>
          </p:cNvPr>
          <p:cNvSpPr/>
          <p:nvPr/>
        </p:nvSpPr>
        <p:spPr>
          <a:xfrm>
            <a:off x="0" y="4574667"/>
            <a:ext cx="5667153" cy="101242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2DBD957-DD44-B601-24C5-474B6A78F33A}"/>
              </a:ext>
            </a:extLst>
          </p:cNvPr>
          <p:cNvSpPr/>
          <p:nvPr/>
        </p:nvSpPr>
        <p:spPr>
          <a:xfrm>
            <a:off x="0" y="3648747"/>
            <a:ext cx="4933507" cy="101242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A25517A-3FC0-46F8-7550-56454783A789}"/>
              </a:ext>
            </a:extLst>
          </p:cNvPr>
          <p:cNvSpPr/>
          <p:nvPr/>
        </p:nvSpPr>
        <p:spPr>
          <a:xfrm>
            <a:off x="0" y="256391"/>
            <a:ext cx="12192000" cy="410687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D6724D-2188-8EDE-25FD-9DC55288AA2F}"/>
              </a:ext>
            </a:extLst>
          </p:cNvPr>
          <p:cNvSpPr/>
          <p:nvPr/>
        </p:nvSpPr>
        <p:spPr>
          <a:xfrm>
            <a:off x="6517758" y="1173027"/>
            <a:ext cx="5674242" cy="3709984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C'era una volta a... Hollywood: la scena preferita di Tarantino che non ha  mai visto la luce">
            <a:extLst>
              <a:ext uri="{FF2B5EF4-FFF2-40B4-BE49-F238E27FC236}">
                <a16:creationId xmlns:a16="http://schemas.microsoft.com/office/drawing/2014/main" id="{116CD5E6-E66F-B9D9-E85D-0240CABB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16" y="1621402"/>
            <a:ext cx="5399569" cy="35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251B4A-BD72-CA1C-8836-0C28B1CA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3" y="368494"/>
            <a:ext cx="11675437" cy="1325563"/>
          </a:xfrm>
        </p:spPr>
        <p:txBody>
          <a:bodyPr/>
          <a:lstStyle/>
          <a:p>
            <a:r>
              <a:rPr lang="it-IT" dirty="0">
                <a:latin typeface="Helvetica" pitchFamily="2" charset="0"/>
              </a:rPr>
              <a:t>Perché giriamo un Cortometraggio?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F33297C-4753-3909-3BEE-33DF086D531F}"/>
              </a:ext>
            </a:extLst>
          </p:cNvPr>
          <p:cNvSpPr txBox="1">
            <a:spLocks/>
          </p:cNvSpPr>
          <p:nvPr/>
        </p:nvSpPr>
        <p:spPr>
          <a:xfrm>
            <a:off x="516563" y="3474198"/>
            <a:ext cx="7065336" cy="228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it-IT" sz="2400" dirty="0">
                <a:latin typeface="Helvetica" pitchFamily="2" charset="0"/>
              </a:rPr>
              <a:t>Approfondire l’argomento</a:t>
            </a:r>
          </a:p>
          <a:p>
            <a:pPr marL="0" indent="0">
              <a:lnSpc>
                <a:spcPct val="120000"/>
              </a:lnSpc>
              <a:buNone/>
            </a:pPr>
            <a:endParaRPr lang="it-IT" sz="2400" dirty="0"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>
                <a:latin typeface="Helvetica" pitchFamily="2" charset="0"/>
              </a:rPr>
              <a:t>Esprimere il nostro punto di vista</a:t>
            </a:r>
          </a:p>
          <a:p>
            <a:pPr marL="0" indent="0">
              <a:lnSpc>
                <a:spcPct val="120000"/>
              </a:lnSpc>
              <a:buNone/>
            </a:pPr>
            <a:endParaRPr lang="it-IT" sz="2400" dirty="0"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>
                <a:latin typeface="Helvetica" pitchFamily="2" charset="0"/>
              </a:rPr>
              <a:t>Portare l’utente a ragionare sull’argomento</a:t>
            </a:r>
          </a:p>
          <a:p>
            <a:pPr marL="0" indent="0">
              <a:lnSpc>
                <a:spcPct val="120000"/>
              </a:lnSpc>
              <a:buNone/>
            </a:pPr>
            <a:endParaRPr lang="it-IT" sz="2400" dirty="0">
              <a:latin typeface="Helvetica" pitchFamily="2" charset="0"/>
            </a:endParaRP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9A238C2-27CC-E3CC-9DFF-30EFF86DE574}"/>
              </a:ext>
            </a:extLst>
          </p:cNvPr>
          <p:cNvCxnSpPr>
            <a:cxnSpLocks/>
          </p:cNvCxnSpPr>
          <p:nvPr/>
        </p:nvCxnSpPr>
        <p:spPr>
          <a:xfrm flipV="1">
            <a:off x="5337544" y="6108421"/>
            <a:ext cx="6854456" cy="416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9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C24852-E4F3-3832-EA97-21C8D13CE7F8}"/>
              </a:ext>
            </a:extLst>
          </p:cNvPr>
          <p:cNvSpPr/>
          <p:nvPr/>
        </p:nvSpPr>
        <p:spPr>
          <a:xfrm>
            <a:off x="891822" y="2974614"/>
            <a:ext cx="10385778" cy="908771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DA9B1E-3D4A-DEA0-90D6-64EAD837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4614"/>
            <a:ext cx="12192000" cy="90877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Helvetica" pitchFamily="2" charset="0"/>
              </a:rPr>
              <a:t>Ma che cos’è un Cortometraggio?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3E3602E7-3286-9D58-CBEE-EAC608005E60}"/>
              </a:ext>
            </a:extLst>
          </p:cNvPr>
          <p:cNvCxnSpPr>
            <a:cxnSpLocks/>
          </p:cNvCxnSpPr>
          <p:nvPr/>
        </p:nvCxnSpPr>
        <p:spPr>
          <a:xfrm flipV="1">
            <a:off x="697811" y="-23548"/>
            <a:ext cx="0" cy="36472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0062D67-EA10-518E-9081-442742C57E5A}"/>
              </a:ext>
            </a:extLst>
          </p:cNvPr>
          <p:cNvCxnSpPr>
            <a:cxnSpLocks/>
          </p:cNvCxnSpPr>
          <p:nvPr/>
        </p:nvCxnSpPr>
        <p:spPr>
          <a:xfrm flipV="1">
            <a:off x="11437744" y="3172178"/>
            <a:ext cx="0" cy="3685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24F24F8-5CB9-060E-FB61-2F157EE41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1A5A5E-4657-F630-B9F7-815C40667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5490"/>
            <a:ext cx="10515600" cy="319226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Un Cortometraggio è un ‟Film‟ di breve durata che dura 15-30 minuti</a:t>
            </a:r>
          </a:p>
        </p:txBody>
      </p:sp>
      <p:pic>
        <p:nvPicPr>
          <p:cNvPr id="3074" name="Picture 2" descr="Quentin Tarantino va adapter Once upon a Time in Hollywood au théâtre |  Premiere.fr">
            <a:extLst>
              <a:ext uri="{FF2B5EF4-FFF2-40B4-BE49-F238E27FC236}">
                <a16:creationId xmlns:a16="http://schemas.microsoft.com/office/drawing/2014/main" id="{A13C00B4-C213-C89F-FD9F-56028BB9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74" y="611720"/>
            <a:ext cx="8166652" cy="45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C24852-E4F3-3832-EA97-21C8D13CE7F8}"/>
              </a:ext>
            </a:extLst>
          </p:cNvPr>
          <p:cNvSpPr/>
          <p:nvPr/>
        </p:nvSpPr>
        <p:spPr>
          <a:xfrm>
            <a:off x="891822" y="2974614"/>
            <a:ext cx="10385778" cy="908771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DA9B1E-3D4A-DEA0-90D6-64EAD837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4614"/>
            <a:ext cx="12192000" cy="90877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Helvetica" pitchFamily="2" charset="0"/>
              </a:rPr>
              <a:t>Le 3 fasi del Cortometraggio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3E3602E7-3286-9D58-CBEE-EAC608005E60}"/>
              </a:ext>
            </a:extLst>
          </p:cNvPr>
          <p:cNvCxnSpPr>
            <a:cxnSpLocks/>
          </p:cNvCxnSpPr>
          <p:nvPr/>
        </p:nvCxnSpPr>
        <p:spPr>
          <a:xfrm flipV="1">
            <a:off x="697811" y="-23548"/>
            <a:ext cx="0" cy="36472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0062D67-EA10-518E-9081-442742C57E5A}"/>
              </a:ext>
            </a:extLst>
          </p:cNvPr>
          <p:cNvCxnSpPr>
            <a:cxnSpLocks/>
          </p:cNvCxnSpPr>
          <p:nvPr/>
        </p:nvCxnSpPr>
        <p:spPr>
          <a:xfrm flipV="1">
            <a:off x="11437744" y="3172178"/>
            <a:ext cx="0" cy="36858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Профессия Клипмейкер в Москве: описание, где получить, перспективы">
            <a:extLst>
              <a:ext uri="{FF2B5EF4-FFF2-40B4-BE49-F238E27FC236}">
                <a16:creationId xmlns:a16="http://schemas.microsoft.com/office/drawing/2014/main" id="{20C02AB1-42D6-2C98-7DCA-E5FD09CB1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16304" r="42505" b="110"/>
          <a:stretch/>
        </p:blipFill>
        <p:spPr bwMode="auto">
          <a:xfrm>
            <a:off x="3812082" y="-1"/>
            <a:ext cx="4221902" cy="5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 Top Video Editing Colleges to Kickstart Your Career | Backstage">
            <a:extLst>
              <a:ext uri="{FF2B5EF4-FFF2-40B4-BE49-F238E27FC236}">
                <a16:creationId xmlns:a16="http://schemas.microsoft.com/office/drawing/2014/main" id="{A3437989-1DB0-018D-4327-4C005301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7196" r="44388"/>
          <a:stretch/>
        </p:blipFill>
        <p:spPr bwMode="auto">
          <a:xfrm>
            <a:off x="8033985" y="-1"/>
            <a:ext cx="4171664" cy="5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Plot a Film Script | FreelanceWriting">
            <a:extLst>
              <a:ext uri="{FF2B5EF4-FFF2-40B4-BE49-F238E27FC236}">
                <a16:creationId xmlns:a16="http://schemas.microsoft.com/office/drawing/2014/main" id="{493881A4-9044-4F2B-2CB6-15271E257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9" t="16272" r="44551"/>
          <a:stretch/>
        </p:blipFill>
        <p:spPr bwMode="auto">
          <a:xfrm>
            <a:off x="-13649" y="-1"/>
            <a:ext cx="3825731" cy="5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0453BDF-73CA-9060-E5CF-E18E1EC8C10D}"/>
              </a:ext>
            </a:extLst>
          </p:cNvPr>
          <p:cNvSpPr/>
          <p:nvPr/>
        </p:nvSpPr>
        <p:spPr>
          <a:xfrm>
            <a:off x="-13647" y="4961619"/>
            <a:ext cx="12219296" cy="846161"/>
          </a:xfrm>
          <a:prstGeom prst="rect">
            <a:avLst/>
          </a:prstGeom>
          <a:solidFill>
            <a:srgbClr val="CFFF1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95C657-AA77-5A90-91C6-C9415D89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48" y="4721917"/>
            <a:ext cx="3825729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Helvetica" pitchFamily="2" charset="0"/>
              </a:rPr>
              <a:t>PRE-PRODUZIONE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5B690D0-6513-2385-2998-A6FC30CA61A1}"/>
              </a:ext>
            </a:extLst>
          </p:cNvPr>
          <p:cNvSpPr txBox="1">
            <a:spLocks/>
          </p:cNvSpPr>
          <p:nvPr/>
        </p:nvSpPr>
        <p:spPr>
          <a:xfrm>
            <a:off x="3812083" y="4721917"/>
            <a:ext cx="4071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latin typeface="Helvetica" pitchFamily="2" charset="0"/>
              </a:rPr>
              <a:t>PRODUZIONE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06BFB47-FAF9-E7C1-A435-73A0D3271EE6}"/>
              </a:ext>
            </a:extLst>
          </p:cNvPr>
          <p:cNvSpPr txBox="1">
            <a:spLocks/>
          </p:cNvSpPr>
          <p:nvPr/>
        </p:nvSpPr>
        <p:spPr>
          <a:xfrm>
            <a:off x="8033984" y="4721916"/>
            <a:ext cx="4171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latin typeface="Helvetica" pitchFamily="2" charset="0"/>
              </a:rPr>
              <a:t>POST-PRODUZIONE</a:t>
            </a:r>
          </a:p>
        </p:txBody>
      </p:sp>
    </p:spTree>
    <p:extLst>
      <p:ext uri="{BB962C8B-B14F-4D97-AF65-F5344CB8AC3E}">
        <p14:creationId xmlns:p14="http://schemas.microsoft.com/office/powerpoint/2010/main" val="8084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ow to Plot a Film Script | FreelanceWriting">
            <a:extLst>
              <a:ext uri="{FF2B5EF4-FFF2-40B4-BE49-F238E27FC236}">
                <a16:creationId xmlns:a16="http://schemas.microsoft.com/office/drawing/2014/main" id="{F0720F81-37EF-80DA-85FC-98F8FADA8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9" t="16272" r="44551"/>
          <a:stretch/>
        </p:blipFill>
        <p:spPr bwMode="auto">
          <a:xfrm>
            <a:off x="7686181" y="1"/>
            <a:ext cx="45175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89304CC-0448-702C-7CEF-97CA17870351}"/>
              </a:ext>
            </a:extLst>
          </p:cNvPr>
          <p:cNvSpPr/>
          <p:nvPr/>
        </p:nvSpPr>
        <p:spPr>
          <a:xfrm>
            <a:off x="0" y="0"/>
            <a:ext cx="4345644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042DE88-570D-B363-D50B-9DF1BFE1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118" y="1524758"/>
            <a:ext cx="4401879" cy="643861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>
                <a:latin typeface="Helvetica" pitchFamily="2" charset="0"/>
              </a:rPr>
              <a:t>PRE-PRODUZIONE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12E1A2-7C80-CBE2-8EAA-0053BC5A15EF}"/>
              </a:ext>
            </a:extLst>
          </p:cNvPr>
          <p:cNvSpPr/>
          <p:nvPr/>
        </p:nvSpPr>
        <p:spPr>
          <a:xfrm>
            <a:off x="9350978" y="1298854"/>
            <a:ext cx="2806522" cy="4760751"/>
          </a:xfrm>
          <a:prstGeom prst="rect">
            <a:avLst/>
          </a:prstGeom>
          <a:solidFill>
            <a:srgbClr val="CFFF1D">
              <a:alpha val="4151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3B41E51-72A9-769D-C272-A7DF99C226DA}"/>
              </a:ext>
            </a:extLst>
          </p:cNvPr>
          <p:cNvCxnSpPr>
            <a:cxnSpLocks/>
          </p:cNvCxnSpPr>
          <p:nvPr/>
        </p:nvCxnSpPr>
        <p:spPr>
          <a:xfrm>
            <a:off x="0" y="1976768"/>
            <a:ext cx="9356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433DF383-65D7-7916-2642-308580C30790}"/>
              </a:ext>
            </a:extLst>
          </p:cNvPr>
          <p:cNvCxnSpPr>
            <a:cxnSpLocks/>
          </p:cNvCxnSpPr>
          <p:nvPr/>
        </p:nvCxnSpPr>
        <p:spPr>
          <a:xfrm flipV="1">
            <a:off x="5337544" y="1932968"/>
            <a:ext cx="6854456" cy="416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olo 6">
            <a:extLst>
              <a:ext uri="{FF2B5EF4-FFF2-40B4-BE49-F238E27FC236}">
                <a16:creationId xmlns:a16="http://schemas.microsoft.com/office/drawing/2014/main" id="{5A431CBB-1FD6-DA26-3843-AAFE501E1F9C}"/>
              </a:ext>
            </a:extLst>
          </p:cNvPr>
          <p:cNvSpPr txBox="1">
            <a:spLocks/>
          </p:cNvSpPr>
          <p:nvPr/>
        </p:nvSpPr>
        <p:spPr>
          <a:xfrm>
            <a:off x="34500" y="1074090"/>
            <a:ext cx="935666" cy="1243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8800" b="1" dirty="0">
                <a:latin typeface="Helvetica" pitchFamily="2" charset="0"/>
              </a:rPr>
              <a:t>1</a:t>
            </a:r>
          </a:p>
        </p:txBody>
      </p:sp>
      <p:sp>
        <p:nvSpPr>
          <p:cNvPr id="10" name="Titolo 6">
            <a:extLst>
              <a:ext uri="{FF2B5EF4-FFF2-40B4-BE49-F238E27FC236}">
                <a16:creationId xmlns:a16="http://schemas.microsoft.com/office/drawing/2014/main" id="{FDC9C6EF-808C-4DB3-AF47-A9FE021BC192}"/>
              </a:ext>
            </a:extLst>
          </p:cNvPr>
          <p:cNvSpPr txBox="1">
            <a:spLocks/>
          </p:cNvSpPr>
          <p:nvPr/>
        </p:nvSpPr>
        <p:spPr>
          <a:xfrm>
            <a:off x="4593363" y="2576829"/>
            <a:ext cx="9144000" cy="643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400" dirty="0">
              <a:latin typeface="Helvetica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65E0D-6559-FBAA-5430-BA229F3E091C}"/>
              </a:ext>
            </a:extLst>
          </p:cNvPr>
          <p:cNvSpPr txBox="1"/>
          <p:nvPr/>
        </p:nvSpPr>
        <p:spPr>
          <a:xfrm>
            <a:off x="700948" y="2898759"/>
            <a:ext cx="6861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TROVARE UN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SCRIVERE LA SCENEGGIATURA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ORGANIZZARE LA TROUPE IN REPARTI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OGNI REPARTO DEVE ORGANIZZARSI PER LE GIORNATE DI RIPRESE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PROVINI ATTORI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PROVARE E SCEGLIERE L’ATTREZZATURA VIDEO E AUDIO DA USARE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4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Профессия Клипмейкер в Москве: описание, где получить, перспективы">
            <a:extLst>
              <a:ext uri="{FF2B5EF4-FFF2-40B4-BE49-F238E27FC236}">
                <a16:creationId xmlns:a16="http://schemas.microsoft.com/office/drawing/2014/main" id="{0DC1E5F8-1AF6-E8C5-47AC-FC492F52E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489" r="40968" b="-1"/>
          <a:stretch/>
        </p:blipFill>
        <p:spPr bwMode="auto">
          <a:xfrm>
            <a:off x="7588095" y="1"/>
            <a:ext cx="4610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89304CC-0448-702C-7CEF-97CA17870351}"/>
              </a:ext>
            </a:extLst>
          </p:cNvPr>
          <p:cNvSpPr/>
          <p:nvPr/>
        </p:nvSpPr>
        <p:spPr>
          <a:xfrm>
            <a:off x="0" y="0"/>
            <a:ext cx="4345644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042DE88-570D-B363-D50B-9DF1BFE1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118" y="1524758"/>
            <a:ext cx="4401879" cy="643861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>
                <a:latin typeface="Helvetica" pitchFamily="2" charset="0"/>
              </a:rPr>
              <a:t>PRODUZIONE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12E1A2-7C80-CBE2-8EAA-0053BC5A15EF}"/>
              </a:ext>
            </a:extLst>
          </p:cNvPr>
          <p:cNvSpPr/>
          <p:nvPr/>
        </p:nvSpPr>
        <p:spPr>
          <a:xfrm>
            <a:off x="9350978" y="1298854"/>
            <a:ext cx="2806522" cy="4760751"/>
          </a:xfrm>
          <a:prstGeom prst="rect">
            <a:avLst/>
          </a:prstGeom>
          <a:solidFill>
            <a:srgbClr val="CFFF1D">
              <a:alpha val="4151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3B41E51-72A9-769D-C272-A7DF99C226DA}"/>
              </a:ext>
            </a:extLst>
          </p:cNvPr>
          <p:cNvCxnSpPr>
            <a:cxnSpLocks/>
          </p:cNvCxnSpPr>
          <p:nvPr/>
        </p:nvCxnSpPr>
        <p:spPr>
          <a:xfrm>
            <a:off x="0" y="1976768"/>
            <a:ext cx="9356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433DF383-65D7-7916-2642-308580C30790}"/>
              </a:ext>
            </a:extLst>
          </p:cNvPr>
          <p:cNvCxnSpPr>
            <a:cxnSpLocks/>
          </p:cNvCxnSpPr>
          <p:nvPr/>
        </p:nvCxnSpPr>
        <p:spPr>
          <a:xfrm flipV="1">
            <a:off x="4345644" y="1932968"/>
            <a:ext cx="7846356" cy="43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olo 6">
            <a:extLst>
              <a:ext uri="{FF2B5EF4-FFF2-40B4-BE49-F238E27FC236}">
                <a16:creationId xmlns:a16="http://schemas.microsoft.com/office/drawing/2014/main" id="{5A431CBB-1FD6-DA26-3843-AAFE501E1F9C}"/>
              </a:ext>
            </a:extLst>
          </p:cNvPr>
          <p:cNvSpPr txBox="1">
            <a:spLocks/>
          </p:cNvSpPr>
          <p:nvPr/>
        </p:nvSpPr>
        <p:spPr>
          <a:xfrm>
            <a:off x="34500" y="1074090"/>
            <a:ext cx="935666" cy="1243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8800" b="1" dirty="0">
                <a:latin typeface="Helvetica" pitchFamily="2" charset="0"/>
              </a:rPr>
              <a:t>2</a:t>
            </a:r>
          </a:p>
        </p:txBody>
      </p:sp>
      <p:sp>
        <p:nvSpPr>
          <p:cNvPr id="10" name="Titolo 6">
            <a:extLst>
              <a:ext uri="{FF2B5EF4-FFF2-40B4-BE49-F238E27FC236}">
                <a16:creationId xmlns:a16="http://schemas.microsoft.com/office/drawing/2014/main" id="{FDC9C6EF-808C-4DB3-AF47-A9FE021BC192}"/>
              </a:ext>
            </a:extLst>
          </p:cNvPr>
          <p:cNvSpPr txBox="1">
            <a:spLocks/>
          </p:cNvSpPr>
          <p:nvPr/>
        </p:nvSpPr>
        <p:spPr>
          <a:xfrm>
            <a:off x="4593363" y="2576829"/>
            <a:ext cx="9144000" cy="643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400" dirty="0">
              <a:latin typeface="Helvetica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65E0D-6559-FBAA-5430-BA229F3E091C}"/>
              </a:ext>
            </a:extLst>
          </p:cNvPr>
          <p:cNvSpPr txBox="1"/>
          <p:nvPr/>
        </p:nvSpPr>
        <p:spPr>
          <a:xfrm>
            <a:off x="467832" y="2933829"/>
            <a:ext cx="686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GIRIAMO IL CORTOMETRAGGIO</a:t>
            </a:r>
          </a:p>
        </p:txBody>
      </p:sp>
    </p:spTree>
    <p:extLst>
      <p:ext uri="{BB962C8B-B14F-4D97-AF65-F5344CB8AC3E}">
        <p14:creationId xmlns:p14="http://schemas.microsoft.com/office/powerpoint/2010/main" val="22034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5 Top Video Editing Colleges to Kickstart Your Career | Backstage">
            <a:extLst>
              <a:ext uri="{FF2B5EF4-FFF2-40B4-BE49-F238E27FC236}">
                <a16:creationId xmlns:a16="http://schemas.microsoft.com/office/drawing/2014/main" id="{5F75C20D-ACE8-29B2-53C4-E7A1995F8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1" t="1" r="44695" b="1"/>
          <a:stretch/>
        </p:blipFill>
        <p:spPr bwMode="auto">
          <a:xfrm>
            <a:off x="7576924" y="1"/>
            <a:ext cx="4615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89304CC-0448-702C-7CEF-97CA17870351}"/>
              </a:ext>
            </a:extLst>
          </p:cNvPr>
          <p:cNvSpPr/>
          <p:nvPr/>
        </p:nvSpPr>
        <p:spPr>
          <a:xfrm>
            <a:off x="0" y="0"/>
            <a:ext cx="4345644" cy="6858000"/>
          </a:xfrm>
          <a:prstGeom prst="rect">
            <a:avLst/>
          </a:prstGeom>
          <a:solidFill>
            <a:srgbClr val="CFF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042DE88-570D-B363-D50B-9DF1BFE1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118" y="1524758"/>
            <a:ext cx="5466273" cy="643861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>
                <a:latin typeface="Helvetica" pitchFamily="2" charset="0"/>
              </a:rPr>
              <a:t>POST-PRODUZIONE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12E1A2-7C80-CBE2-8EAA-0053BC5A15EF}"/>
              </a:ext>
            </a:extLst>
          </p:cNvPr>
          <p:cNvSpPr/>
          <p:nvPr/>
        </p:nvSpPr>
        <p:spPr>
          <a:xfrm>
            <a:off x="9350978" y="1298854"/>
            <a:ext cx="2806522" cy="4760751"/>
          </a:xfrm>
          <a:prstGeom prst="rect">
            <a:avLst/>
          </a:prstGeom>
          <a:solidFill>
            <a:srgbClr val="CFFF1D">
              <a:alpha val="4151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3B41E51-72A9-769D-C272-A7DF99C226DA}"/>
              </a:ext>
            </a:extLst>
          </p:cNvPr>
          <p:cNvCxnSpPr>
            <a:cxnSpLocks/>
          </p:cNvCxnSpPr>
          <p:nvPr/>
        </p:nvCxnSpPr>
        <p:spPr>
          <a:xfrm>
            <a:off x="0" y="1976768"/>
            <a:ext cx="9356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433DF383-65D7-7916-2642-308580C30790}"/>
              </a:ext>
            </a:extLst>
          </p:cNvPr>
          <p:cNvCxnSpPr>
            <a:cxnSpLocks/>
          </p:cNvCxnSpPr>
          <p:nvPr/>
        </p:nvCxnSpPr>
        <p:spPr>
          <a:xfrm>
            <a:off x="5609230" y="1932968"/>
            <a:ext cx="65827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olo 6">
            <a:extLst>
              <a:ext uri="{FF2B5EF4-FFF2-40B4-BE49-F238E27FC236}">
                <a16:creationId xmlns:a16="http://schemas.microsoft.com/office/drawing/2014/main" id="{5A431CBB-1FD6-DA26-3843-AAFE501E1F9C}"/>
              </a:ext>
            </a:extLst>
          </p:cNvPr>
          <p:cNvSpPr txBox="1">
            <a:spLocks/>
          </p:cNvSpPr>
          <p:nvPr/>
        </p:nvSpPr>
        <p:spPr>
          <a:xfrm>
            <a:off x="34500" y="1074090"/>
            <a:ext cx="935666" cy="1243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8800" b="1" dirty="0">
                <a:latin typeface="Helvetica" pitchFamily="2" charset="0"/>
              </a:rPr>
              <a:t>3</a:t>
            </a:r>
          </a:p>
        </p:txBody>
      </p:sp>
      <p:sp>
        <p:nvSpPr>
          <p:cNvPr id="10" name="Titolo 6">
            <a:extLst>
              <a:ext uri="{FF2B5EF4-FFF2-40B4-BE49-F238E27FC236}">
                <a16:creationId xmlns:a16="http://schemas.microsoft.com/office/drawing/2014/main" id="{FDC9C6EF-808C-4DB3-AF47-A9FE021BC192}"/>
              </a:ext>
            </a:extLst>
          </p:cNvPr>
          <p:cNvSpPr txBox="1">
            <a:spLocks/>
          </p:cNvSpPr>
          <p:nvPr/>
        </p:nvSpPr>
        <p:spPr>
          <a:xfrm>
            <a:off x="4593363" y="2576829"/>
            <a:ext cx="9144000" cy="643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400" dirty="0">
              <a:latin typeface="Helvetica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65E0D-6559-FBAA-5430-BA229F3E091C}"/>
              </a:ext>
            </a:extLst>
          </p:cNvPr>
          <p:cNvSpPr txBox="1"/>
          <p:nvPr/>
        </p:nvSpPr>
        <p:spPr>
          <a:xfrm>
            <a:off x="467832" y="2496235"/>
            <a:ext cx="686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MONTAGGIO DEL CORTOMETRAGGIO</a:t>
            </a:r>
          </a:p>
        </p:txBody>
      </p:sp>
    </p:spTree>
    <p:extLst>
      <p:ext uri="{BB962C8B-B14F-4D97-AF65-F5344CB8AC3E}">
        <p14:creationId xmlns:p14="http://schemas.microsoft.com/office/powerpoint/2010/main" val="3951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3564</TotalTime>
  <Words>636</Words>
  <Application>Microsoft Macintosh PowerPoint</Application>
  <PresentationFormat>Widescreen</PresentationFormat>
  <Paragraphs>127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HELVETICA LIGHT</vt:lpstr>
      <vt:lpstr>HELVETICA LIGHT</vt:lpstr>
      <vt:lpstr>Tema di Office</vt:lpstr>
      <vt:lpstr>RACCONTIAMOLO  CON UN CORTO</vt:lpstr>
      <vt:lpstr>Perché giriamo un Cortometraggio?</vt:lpstr>
      <vt:lpstr>Ma che cos’è un Cortometraggio?</vt:lpstr>
      <vt:lpstr>Presentazione standard di PowerPoint</vt:lpstr>
      <vt:lpstr>Le 3 fasi del Cortometraggio</vt:lpstr>
      <vt:lpstr>PRE-PRODUZIONE</vt:lpstr>
      <vt:lpstr>PRE-PRODUZIONE</vt:lpstr>
      <vt:lpstr>PRODUZIONE</vt:lpstr>
      <vt:lpstr>POST-PRODUZIONE</vt:lpstr>
      <vt:lpstr>La troupe cinematografica</vt:lpstr>
      <vt:lpstr>REPARTO SCENEGGIATURA</vt:lpstr>
      <vt:lpstr>ATTORI E COMPARSE</vt:lpstr>
      <vt:lpstr>REPARTO PRODUZIONE</vt:lpstr>
      <vt:lpstr>REPARTO REGIA</vt:lpstr>
      <vt:lpstr>LE INQUADRATURE</vt:lpstr>
      <vt:lpstr>REPARTO MACCHINA DA PRESA</vt:lpstr>
      <vt:lpstr>REPARTO SUONO</vt:lpstr>
      <vt:lpstr>ALTRI REPARTI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RACCONTIAMOLO  CON UN CORTOMETRAGGIO</dc:title>
  <dc:creator>Microsoft Office User</dc:creator>
  <cp:lastModifiedBy>Microsoft Office User</cp:lastModifiedBy>
  <cp:revision>5</cp:revision>
  <dcterms:created xsi:type="dcterms:W3CDTF">2023-01-29T09:00:05Z</dcterms:created>
  <dcterms:modified xsi:type="dcterms:W3CDTF">2023-02-03T17:03:50Z</dcterms:modified>
</cp:coreProperties>
</file>